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6" r:id="rId10"/>
    <p:sldId id="267" r:id="rId11"/>
    <p:sldId id="263" r:id="rId12"/>
    <p:sldId id="268" r:id="rId13"/>
    <p:sldId id="269" r:id="rId14"/>
    <p:sldId id="270" r:id="rId15"/>
    <p:sldId id="264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5" d="100"/>
          <a:sy n="125" d="100"/>
        </p:scale>
        <p:origin x="119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6DE4E-6010-452D-AACD-D4EC002E8275}" type="datetimeFigureOut">
              <a:rPr lang="en-US"/>
              <a:t>12/11/2013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2A69B-2AA8-4C29-9CFB-7C2C29B6160A}" type="slidenum">
              <a:rPr lang="en-US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90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2A69B-2AA8-4C29-9CFB-7C2C29B6160A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05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2A69B-2AA8-4C29-9CFB-7C2C29B6160A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77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2A69B-2AA8-4C29-9CFB-7C2C29B6160A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419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2A69B-2AA8-4C29-9CFB-7C2C29B6160A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16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2A69B-2AA8-4C29-9CFB-7C2C29B6160A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574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2A69B-2AA8-4C29-9CFB-7C2C29B6160A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55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2A69B-2AA8-4C29-9CFB-7C2C29B6160A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803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2A69B-2AA8-4C29-9CFB-7C2C29B6160A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920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62A69B-2AA8-4C29-9CFB-7C2C29B6160A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57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3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81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699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74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856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434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02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130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55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41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890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137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Cours</a:t>
            </a:r>
            <a:r>
              <a:rPr lang="en-US"/>
              <a:t> </a:t>
            </a:r>
            <a:r>
              <a:rPr lang="en-US" dirty="0"/>
              <a:t>7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fr-FR" dirty="0" smtClean="0"/>
              <a:t>Applications pour le Windows Store, Windows RT.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u="sng" dirty="0" smtClean="0"/>
              <a:t>Important</a:t>
            </a:r>
            <a:r>
              <a:rPr lang="fr-FR" dirty="0" smtClean="0"/>
              <a:t> : </a:t>
            </a:r>
            <a:r>
              <a:rPr lang="fr-FR" dirty="0" err="1" smtClean="0"/>
              <a:t>WinRT</a:t>
            </a:r>
            <a:r>
              <a:rPr lang="fr-FR" dirty="0" smtClean="0"/>
              <a:t> embarque un sous ensemble du Framework .Net 4.5.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WinRT</a:t>
            </a:r>
            <a:r>
              <a:rPr lang="fr-FR" dirty="0" smtClean="0"/>
              <a:t> : plateforme applicative	</a:t>
            </a:r>
            <a:endParaRPr lang="fr-FR" dirty="0"/>
          </a:p>
        </p:txBody>
      </p:sp>
      <p:pic>
        <p:nvPicPr>
          <p:cNvPr id="4" name="Picture 2" descr="http://hfr-rehost.net/our.componentone.com/wp-content/uploads/2011/09/win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2743200"/>
            <a:ext cx="4191000" cy="222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054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Démarrez un nouveau projet </a:t>
            </a:r>
            <a:r>
              <a:rPr lang="fr-FR" dirty="0" smtClean="0"/>
              <a:t>pour Windows Store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  <a:p>
            <a:r>
              <a:rPr lang="fr-FR" dirty="0"/>
              <a:t>Ajoutez un </a:t>
            </a:r>
            <a:r>
              <a:rPr lang="fr-FR" dirty="0" err="1"/>
              <a:t>textbox</a:t>
            </a:r>
            <a:r>
              <a:rPr lang="fr-FR" dirty="0"/>
              <a:t> sur l'interface.</a:t>
            </a:r>
            <a:br>
              <a:rPr lang="fr-FR" dirty="0"/>
            </a:br>
            <a:endParaRPr lang="fr-FR" dirty="0"/>
          </a:p>
          <a:p>
            <a:r>
              <a:rPr lang="fr-FR" dirty="0"/>
              <a:t>Affichez le message saisi dans un </a:t>
            </a:r>
            <a:r>
              <a:rPr lang="fr-FR" dirty="0" err="1"/>
              <a:t>textblock</a:t>
            </a:r>
            <a:r>
              <a:rPr lang="fr-FR" dirty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TP : faire un "Hello World"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0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En permettant d’</a:t>
            </a:r>
            <a:r>
              <a:rPr lang="fr-FR" dirty="0" err="1" smtClean="0"/>
              <a:t>éxécuter</a:t>
            </a:r>
            <a:r>
              <a:rPr lang="fr-FR" dirty="0" smtClean="0"/>
              <a:t> des applications à la fois sur tablette et sur PC de bureau, Microsoft compte prendre une longueur d’avance sur Apple : il n’est ainsi pas possible de faire tourner une application IOS sur Mac OS. </a:t>
            </a:r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smtClean="0"/>
              <a:t>« </a:t>
            </a:r>
            <a:r>
              <a:rPr lang="fr-FR" dirty="0" err="1" smtClean="0"/>
              <a:t>Write</a:t>
            </a:r>
            <a:r>
              <a:rPr lang="fr-FR" dirty="0" smtClean="0"/>
              <a:t> once, use </a:t>
            </a:r>
            <a:r>
              <a:rPr lang="fr-FR" dirty="0" err="1" smtClean="0"/>
              <a:t>many</a:t>
            </a:r>
            <a:r>
              <a:rPr lang="fr-FR" dirty="0" smtClean="0"/>
              <a:t> ».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stratégie de Microsoft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335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/>
              <a:t>La compatibilité des applications écrites pour Windows RT et pour Windows Phone 8 est </a:t>
            </a:r>
            <a:r>
              <a:rPr lang="fr-FR" smtClean="0"/>
              <a:t>assez limitée :</a:t>
            </a:r>
            <a:endParaRPr lang="fr-FR" dirty="0" smtClean="0"/>
          </a:p>
          <a:p>
            <a:pPr lvl="1"/>
            <a:r>
              <a:rPr lang="fr-FR" dirty="0" smtClean="0"/>
              <a:t>L’IHM est à réécrire quoi qu’il arrive (les tailles d’écran sont différentes).</a:t>
            </a:r>
          </a:p>
          <a:p>
            <a:pPr lvl="1"/>
            <a:r>
              <a:rPr lang="fr-FR" dirty="0" smtClean="0"/>
              <a:t>Windows Phone 8 n’embarque qu’un sous ensemble de Win RT. Ce problème peut être résolu par des mécanismes d’injection de dépendances.</a:t>
            </a:r>
          </a:p>
          <a:p>
            <a:pPr lvl="1"/>
            <a:r>
              <a:rPr lang="fr-FR" dirty="0" smtClean="0"/>
              <a:t>Les matériels diffèrent (ex : pas de téléphonie sur tablettes).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mot sur Windows Phone 8 (1)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516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mot sur Windows Phone 8 (2)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contenu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fr-FR" dirty="0" smtClean="0"/>
              <a:t>(1) : API </a:t>
            </a:r>
            <a:r>
              <a:rPr lang="fr-FR" dirty="0" err="1" smtClean="0"/>
              <a:t>WinRT</a:t>
            </a:r>
            <a:r>
              <a:rPr lang="fr-FR" dirty="0" smtClean="0"/>
              <a:t> non supportées par Windows Phone</a:t>
            </a:r>
          </a:p>
          <a:p>
            <a:r>
              <a:rPr lang="fr-FR" dirty="0" smtClean="0"/>
              <a:t>(2) : API communes </a:t>
            </a:r>
            <a:r>
              <a:rPr lang="fr-FR" dirty="0" err="1" smtClean="0"/>
              <a:t>WinRT</a:t>
            </a:r>
            <a:r>
              <a:rPr lang="fr-FR" dirty="0" smtClean="0"/>
              <a:t> et Windows Phone 8</a:t>
            </a:r>
          </a:p>
          <a:p>
            <a:r>
              <a:rPr lang="fr-FR" dirty="0" smtClean="0"/>
              <a:t>(3) : API exclusives Windows Phone 8, non comprises dans </a:t>
            </a:r>
            <a:r>
              <a:rPr lang="fr-FR" dirty="0" err="1" smtClean="0"/>
              <a:t>WinRT</a:t>
            </a:r>
            <a:r>
              <a:rPr lang="fr-FR" dirty="0" smtClean="0"/>
              <a:t>.</a:t>
            </a:r>
            <a:endParaRPr lang="fr-FR" dirty="0"/>
          </a:p>
        </p:txBody>
      </p:sp>
      <p:pic>
        <p:nvPicPr>
          <p:cNvPr id="3074" name="Picture 2" descr="The Relationship between WinRT and Windows Phone 8 AP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678113"/>
            <a:ext cx="2743200" cy="344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51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Reprenez le TP précédent.</a:t>
            </a:r>
            <a:br>
              <a:rPr lang="fr-FR" dirty="0"/>
            </a:br>
            <a:endParaRPr lang="fr-FR" dirty="0"/>
          </a:p>
          <a:p>
            <a:r>
              <a:rPr lang="fr-FR" dirty="0"/>
              <a:t>Créez un second formulaire et </a:t>
            </a:r>
            <a:r>
              <a:rPr lang="fr-FR" dirty="0" smtClean="0"/>
              <a:t>faites-lui </a:t>
            </a:r>
            <a:r>
              <a:rPr lang="fr-FR" dirty="0"/>
              <a:t>afficher le message saisi sur le premier écran</a:t>
            </a:r>
            <a:r>
              <a:rPr lang="fr-FR" dirty="0" smtClean="0"/>
              <a:t>. </a:t>
            </a:r>
            <a:r>
              <a:rPr lang="fr-FR" dirty="0" err="1" smtClean="0"/>
              <a:t>Applez</a:t>
            </a:r>
            <a:r>
              <a:rPr lang="fr-FR" dirty="0" smtClean="0"/>
              <a:t> la méthode </a:t>
            </a:r>
            <a:r>
              <a:rPr lang="fr-FR" dirty="0" err="1" smtClean="0"/>
              <a:t>Frame.Navigate</a:t>
            </a:r>
            <a:r>
              <a:rPr lang="fr-FR" dirty="0" smtClean="0"/>
              <a:t>().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  <a:p>
            <a:r>
              <a:rPr lang="fr-FR" dirty="0"/>
              <a:t>Créez un bouton pour revenir vers l'écran précédent</a:t>
            </a:r>
            <a:r>
              <a:rPr lang="fr-FR" dirty="0" smtClean="0"/>
              <a:t>. Appelez la méthode </a:t>
            </a:r>
            <a:r>
              <a:rPr lang="fr-FR" dirty="0" err="1" smtClean="0"/>
              <a:t>Frame.GoBack</a:t>
            </a:r>
            <a:r>
              <a:rPr lang="fr-FR" smtClean="0"/>
              <a:t>().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TP : ouverture d'un second formulaire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87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Elements</a:t>
            </a:r>
            <a:r>
              <a:rPr lang="fr-FR" dirty="0" smtClean="0"/>
              <a:t> d’ergonomie</a:t>
            </a: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29685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 type d’écran le plus commun.</a:t>
            </a:r>
          </a:p>
          <a:p>
            <a:r>
              <a:rPr lang="fr-FR" dirty="0" smtClean="0"/>
              <a:t>La partie en haut à gauche est réservée au bouton retour.</a:t>
            </a:r>
          </a:p>
          <a:p>
            <a:r>
              <a:rPr lang="fr-FR" dirty="0" smtClean="0"/>
              <a:t>La partie haute sert à afficher le titre.</a:t>
            </a:r>
          </a:p>
          <a:p>
            <a:r>
              <a:rPr lang="fr-FR" dirty="0" smtClean="0"/>
              <a:t>Puis, en dessous, affichage du contenu.</a:t>
            </a:r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page (1)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84605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La norme de mise en page est la suivante :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page (2)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3124200"/>
            <a:ext cx="6424200" cy="349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505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Autres normes de mise en page, espacements au sein d’une liste :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page (3)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3657600"/>
            <a:ext cx="5225856" cy="291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54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 nouvelle interface Modern UI (</a:t>
            </a:r>
            <a:r>
              <a:rPr lang="en-US" dirty="0" err="1" smtClean="0"/>
              <a:t>anciennement</a:t>
            </a:r>
            <a:r>
              <a:rPr lang="en-US" dirty="0" smtClean="0"/>
              <a:t> “Metro”) a </a:t>
            </a:r>
            <a:r>
              <a:rPr lang="en-US" dirty="0" err="1" smtClean="0"/>
              <a:t>été</a:t>
            </a:r>
            <a:r>
              <a:rPr lang="en-US" dirty="0" smtClean="0"/>
              <a:t> </a:t>
            </a:r>
            <a:r>
              <a:rPr lang="en-US" dirty="0" err="1" smtClean="0"/>
              <a:t>largement</a:t>
            </a:r>
            <a:r>
              <a:rPr lang="en-US" dirty="0" smtClean="0"/>
              <a:t> </a:t>
            </a:r>
            <a:r>
              <a:rPr lang="en-US" dirty="0" err="1" smtClean="0"/>
              <a:t>adoptée</a:t>
            </a:r>
            <a:r>
              <a:rPr lang="en-US" dirty="0" smtClean="0"/>
              <a:t> par Microsoft.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fr-FR" dirty="0" smtClean="0"/>
              <a:t>Diaporama : présentation des concepts de Modern UI.</a:t>
            </a:r>
            <a:endParaRPr lang="en-US" dirty="0">
              <a:solidFill>
                <a:srgbClr val="073E87"/>
              </a:solidFill>
              <a:latin typeface="Candar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Une</a:t>
            </a:r>
            <a:r>
              <a:rPr lang="en-US" dirty="0" smtClean="0"/>
              <a:t> nouvelle experience </a:t>
            </a:r>
            <a:r>
              <a:rPr lang="en-US" dirty="0" err="1" smtClean="0"/>
              <a:t>utilisateur</a:t>
            </a:r>
            <a:r>
              <a:rPr lang="en-US" dirty="0" smtClean="0"/>
              <a:t> avec Modern 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50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Autres normes de mise en page : espacements entre plusieurs listes sur une même page :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page (4)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3657600"/>
            <a:ext cx="4835189" cy="269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393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 panoramique est une page qu’il est possible de faire défiler horizontalement (le défilement vertical n’est pas recommandé), et dont le contenu dépasse l’étendue de l’écran.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panoramique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4343400"/>
            <a:ext cx="4705001" cy="235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328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000" dirty="0" smtClean="0"/>
              <a:t>Ou « </a:t>
            </a:r>
            <a:r>
              <a:rPr lang="fr-FR" sz="2000" dirty="0" err="1" smtClean="0"/>
              <a:t>tiles</a:t>
            </a:r>
            <a:r>
              <a:rPr lang="fr-FR" sz="2000" dirty="0" smtClean="0"/>
              <a:t> » en Anglais.</a:t>
            </a:r>
          </a:p>
          <a:p>
            <a:r>
              <a:rPr lang="fr-FR" sz="2000" dirty="0" smtClean="0"/>
              <a:t>Aucun modèle de vignette n’existe dans le SDK.</a:t>
            </a:r>
          </a:p>
          <a:p>
            <a:r>
              <a:rPr lang="fr-FR" sz="2000" dirty="0" smtClean="0"/>
              <a:t>Modèles de vignettes : </a:t>
            </a:r>
            <a:r>
              <a:rPr lang="fr-FR" sz="2000" dirty="0"/>
              <a:t>http://msdn.microsoft.com/fr-fr/library/windows/apps/Hh761491.aspx.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vignettes dynamiques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4114800"/>
            <a:ext cx="6013427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0578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000" dirty="0" smtClean="0"/>
              <a:t>Contenu de vignette :</a:t>
            </a:r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sz="2000" dirty="0" smtClean="0"/>
              <a:t>Badge : chiffre affiché dans le coin inférieur droit d’une vignette.</a:t>
            </a:r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sz="2000" dirty="0" smtClean="0"/>
              <a:t>Toast : apparaît dans le coin supérieur droit.</a:t>
            </a:r>
            <a:endParaRPr lang="fr-FR" sz="2000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Mécanismes de notification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339" y="3048000"/>
            <a:ext cx="1823461" cy="880872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4267200"/>
            <a:ext cx="1828800" cy="90033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2200" y="5712822"/>
            <a:ext cx="4419600" cy="91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103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000" dirty="0" smtClean="0"/>
              <a:t>La </a:t>
            </a:r>
            <a:r>
              <a:rPr lang="fr-FR" sz="2000" dirty="0" err="1" smtClean="0"/>
              <a:t>charm</a:t>
            </a:r>
            <a:r>
              <a:rPr lang="fr-FR" sz="2000" dirty="0" smtClean="0"/>
              <a:t> bar est la barre d’icônes qui s’affiche à droite sur les applications </a:t>
            </a:r>
            <a:r>
              <a:rPr lang="fr-FR" sz="2000" dirty="0"/>
              <a:t>W</a:t>
            </a:r>
            <a:r>
              <a:rPr lang="fr-FR" sz="2000" dirty="0" smtClean="0"/>
              <a:t>indows store.</a:t>
            </a:r>
          </a:p>
          <a:p>
            <a:r>
              <a:rPr lang="fr-FR" sz="2000" dirty="0" smtClean="0"/>
              <a:t>Elle permet d’effectuer des actions au sein de l’application en cours, à l’aide de « contrats » : recherche, paramètres, partage…</a:t>
            </a:r>
          </a:p>
          <a:p>
            <a:r>
              <a:rPr lang="fr-FR" sz="2000" dirty="0" smtClean="0"/>
              <a:t>Exemple : faites une recherche dans le Windows Store : la recherche s’effectue sur l’application.</a:t>
            </a:r>
            <a:endParaRPr lang="fr-FR" sz="2000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 « </a:t>
            </a:r>
            <a:r>
              <a:rPr lang="fr-FR" dirty="0" err="1" smtClean="0"/>
              <a:t>Charm</a:t>
            </a:r>
            <a:r>
              <a:rPr lang="fr-FR" dirty="0" smtClean="0"/>
              <a:t> Bar »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4800600"/>
            <a:ext cx="3352800" cy="196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13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sz="2000" dirty="0" smtClean="0"/>
              <a:t>Elles se positionnent en haut ou en bas de l’application.</a:t>
            </a:r>
          </a:p>
          <a:p>
            <a:endParaRPr lang="fr-FR" sz="2000" dirty="0" smtClean="0"/>
          </a:p>
          <a:p>
            <a:r>
              <a:rPr lang="fr-FR" sz="2000" dirty="0" smtClean="0"/>
              <a:t>Barre d’applications haute : permet de changer d’un contexte de navigation à un autre.</a:t>
            </a:r>
          </a:p>
          <a:p>
            <a:endParaRPr lang="fr-FR" sz="2000" dirty="0" smtClean="0"/>
          </a:p>
          <a:p>
            <a:r>
              <a:rPr lang="fr-FR" sz="2000" dirty="0" smtClean="0"/>
              <a:t>Sur PC : accessibles par un clic droit dans l’interface.</a:t>
            </a:r>
          </a:p>
          <a:p>
            <a:endParaRPr lang="fr-FR" sz="2000" dirty="0" smtClean="0"/>
          </a:p>
          <a:p>
            <a:r>
              <a:rPr lang="fr-FR" sz="2000" dirty="0" smtClean="0"/>
              <a:t>Listes d’icônes disponibles, issues de la </a:t>
            </a:r>
            <a:r>
              <a:rPr lang="fr-FR" sz="2000" dirty="0"/>
              <a:t>police Segoe UI : http://msdn.microsoft.com/fr-fr/library/windows/apps/jj841126.aspx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barres d’applications (1)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7458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Exemple : Internet explorer utilise les barres d’applications hautes et basses.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barres d’applications (2)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3581400"/>
            <a:ext cx="5410200" cy="300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83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600" dirty="0" smtClean="0">
                <a:solidFill>
                  <a:srgbClr val="073E87"/>
                </a:solidFill>
                <a:latin typeface="Candara"/>
              </a:rPr>
              <a:t>Là où une application de bureau classique possède 2 états (« arrêtée » ou « en marche »), les applications Windows Store ont un cycle de vie calqué sur les applications pour smartphone.</a:t>
            </a:r>
          </a:p>
          <a:p>
            <a:pPr marL="0" indent="0">
              <a:buNone/>
            </a:pPr>
            <a:endParaRPr lang="en-US" sz="2400" dirty="0">
              <a:solidFill>
                <a:srgbClr val="073E87"/>
              </a:solidFill>
              <a:latin typeface="Candar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cycle de vie contrôlé (1)</a:t>
            </a:r>
            <a:endParaRPr lang="en-US" dirty="0"/>
          </a:p>
        </p:txBody>
      </p:sp>
      <p:pic>
        <p:nvPicPr>
          <p:cNvPr id="1026" name="Picture 2" descr="State diagram showing transitions between app execution stat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4570885"/>
            <a:ext cx="4800600" cy="2287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77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600" dirty="0" smtClean="0">
                <a:solidFill>
                  <a:srgbClr val="073E87"/>
                </a:solidFill>
                <a:latin typeface="Candara"/>
              </a:rPr>
              <a:t>Les autres qui ne sont pas en avant plan peuvent être terminées à n’importe quel moment par le système si les ressources viennent à manquer (processeur, batterie, …).</a:t>
            </a:r>
          </a:p>
          <a:p>
            <a:endParaRPr lang="fr-FR" sz="2600" dirty="0" smtClean="0">
              <a:solidFill>
                <a:srgbClr val="073E87"/>
              </a:solidFill>
              <a:latin typeface="Candara"/>
            </a:endParaRPr>
          </a:p>
          <a:p>
            <a:r>
              <a:rPr lang="fr-FR" sz="2600" dirty="0" smtClean="0">
                <a:solidFill>
                  <a:srgbClr val="073E87"/>
                </a:solidFill>
                <a:latin typeface="Candara"/>
              </a:rPr>
              <a:t>Pour des raisons de sécurité, les applications sont exécutées dans le cadre d’une « </a:t>
            </a:r>
            <a:r>
              <a:rPr lang="fr-FR" sz="2600" dirty="0" err="1" smtClean="0">
                <a:solidFill>
                  <a:srgbClr val="073E87"/>
                </a:solidFill>
                <a:latin typeface="Candara"/>
              </a:rPr>
              <a:t>sandbox</a:t>
            </a:r>
            <a:r>
              <a:rPr lang="fr-FR" sz="2600" dirty="0" smtClean="0">
                <a:solidFill>
                  <a:srgbClr val="073E87"/>
                </a:solidFill>
                <a:latin typeface="Candara"/>
              </a:rPr>
              <a:t> ».</a:t>
            </a:r>
            <a:endParaRPr lang="en-US" sz="2400" dirty="0">
              <a:solidFill>
                <a:srgbClr val="073E87"/>
              </a:solidFill>
              <a:latin typeface="Candar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Un cycle de vie contrôlé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61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rgbClr val="073E87"/>
                </a:solidFill>
              </a:rPr>
              <a:t>2 applications peuvent être exécutées simultanément à l’écran. Elles se partagent alors la quasi-totalité des ressources du système.</a:t>
            </a:r>
          </a:p>
          <a:p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Un cycle de vie contrôlé (3)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3886200"/>
            <a:ext cx="4191000" cy="261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7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800" dirty="0" smtClean="0"/>
              <a:t>Pour le grand public : par le Windows Store. </a:t>
            </a:r>
          </a:p>
          <a:p>
            <a:endParaRPr lang="fr-FR" sz="2800" dirty="0" smtClean="0"/>
          </a:p>
          <a:p>
            <a:r>
              <a:rPr lang="fr-FR" sz="2800" dirty="0" smtClean="0"/>
              <a:t>Déploiement interne en entreprise.</a:t>
            </a:r>
          </a:p>
          <a:p>
            <a:endParaRPr lang="fr-FR" sz="2800" dirty="0" smtClean="0"/>
          </a:p>
          <a:p>
            <a:r>
              <a:rPr lang="fr-FR" sz="2800" dirty="0" smtClean="0"/>
              <a:t>Dans tous les cas, l’application devra être certifiée par Microsoft.</a:t>
            </a:r>
            <a:r>
              <a:rPr lang="fr-FR" sz="2800" dirty="0"/>
              <a:t/>
            </a:r>
            <a:br>
              <a:rPr lang="fr-FR" sz="2800" dirty="0"/>
            </a:br>
            <a:endParaRPr lang="fr-FR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Déployer une </a:t>
            </a:r>
            <a:r>
              <a:rPr lang="fr-FR" dirty="0"/>
              <a:t>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54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sz="2600" dirty="0" smtClean="0"/>
              <a:t>Windows RT est la nouvelle version de Windows, dédiée aux processeurs ARM (tablettes).</a:t>
            </a:r>
          </a:p>
          <a:p>
            <a:pPr marL="0" indent="0">
              <a:buNone/>
            </a:pPr>
            <a:endParaRPr lang="fr-FR" sz="2600" dirty="0" smtClean="0"/>
          </a:p>
          <a:p>
            <a:r>
              <a:rPr lang="fr-FR" sz="2600" dirty="0" smtClean="0"/>
              <a:t>Toutes les applications « Windows Store » sont compatibles entre Windows 8 et Windows RT. Néanmoins, ces applications doivent être recompilées pour chaque plateforme (ARM, x86, x64) pour fonctionner sur chacune d’elles.</a:t>
            </a:r>
          </a:p>
          <a:p>
            <a:endParaRPr lang="fr-FR" sz="2600" dirty="0" smtClean="0"/>
          </a:p>
          <a:p>
            <a:r>
              <a:rPr lang="fr-FR" sz="2600" dirty="0" smtClean="0"/>
              <a:t>Seules les applications de « Bureau » Windows 8 ne peuvent s’exécuter sur </a:t>
            </a:r>
            <a:r>
              <a:rPr lang="fr-FR" sz="2600" dirty="0"/>
              <a:t>W</a:t>
            </a:r>
            <a:r>
              <a:rPr lang="fr-FR" sz="2600" dirty="0" smtClean="0"/>
              <a:t>indows RT.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Windows 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45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 pas </a:t>
            </a:r>
            <a:r>
              <a:rPr lang="en-US" dirty="0" err="1" smtClean="0"/>
              <a:t>confondre</a:t>
            </a:r>
            <a:r>
              <a:rPr lang="en-US" dirty="0" smtClean="0"/>
              <a:t> Windows RT et </a:t>
            </a:r>
            <a:r>
              <a:rPr lang="en-US" dirty="0" err="1" smtClean="0"/>
              <a:t>WinRT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Windows RT </a:t>
            </a:r>
            <a:r>
              <a:rPr lang="en-US" dirty="0" err="1" smtClean="0"/>
              <a:t>est</a:t>
            </a:r>
            <a:r>
              <a:rPr lang="en-US" dirty="0" smtClean="0"/>
              <a:t> la version de Windows pour les </a:t>
            </a:r>
            <a:r>
              <a:rPr lang="en-US" dirty="0" err="1" smtClean="0"/>
              <a:t>processeurs</a:t>
            </a:r>
            <a:r>
              <a:rPr lang="en-US" dirty="0" smtClean="0"/>
              <a:t> ARM.</a:t>
            </a:r>
          </a:p>
          <a:p>
            <a:endParaRPr lang="en-US" dirty="0" smtClean="0"/>
          </a:p>
          <a:p>
            <a:r>
              <a:rPr lang="en-US" dirty="0" smtClean="0"/>
              <a:t>Win RT </a:t>
            </a:r>
            <a:r>
              <a:rPr lang="en-US" dirty="0" err="1" smtClean="0"/>
              <a:t>désigne</a:t>
            </a:r>
            <a:r>
              <a:rPr lang="en-US" dirty="0" smtClean="0"/>
              <a:t> la </a:t>
            </a:r>
            <a:r>
              <a:rPr lang="en-US" dirty="0" err="1" smtClean="0"/>
              <a:t>plateforme</a:t>
            </a:r>
            <a:r>
              <a:rPr lang="en-US" dirty="0" smtClean="0"/>
              <a:t> technique </a:t>
            </a:r>
            <a:r>
              <a:rPr lang="en-US" dirty="0" err="1" smtClean="0"/>
              <a:t>sur</a:t>
            </a:r>
            <a:r>
              <a:rPr lang="en-US" dirty="0" smtClean="0"/>
              <a:t> </a:t>
            </a:r>
            <a:r>
              <a:rPr lang="en-US" dirty="0" err="1" smtClean="0"/>
              <a:t>laquelle</a:t>
            </a:r>
            <a:r>
              <a:rPr lang="en-US" dirty="0" smtClean="0"/>
              <a:t> </a:t>
            </a:r>
            <a:r>
              <a:rPr lang="en-US" dirty="0" err="1" smtClean="0"/>
              <a:t>reposent</a:t>
            </a:r>
            <a:r>
              <a:rPr lang="en-US" dirty="0" smtClean="0"/>
              <a:t> les applications “Windows Store”.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Attention…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71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 RT </a:t>
            </a:r>
            <a:r>
              <a:rPr lang="en-US" dirty="0" err="1"/>
              <a:t>désigne</a:t>
            </a:r>
            <a:r>
              <a:rPr lang="en-US" dirty="0"/>
              <a:t> la </a:t>
            </a:r>
            <a:r>
              <a:rPr lang="en-US" dirty="0" err="1"/>
              <a:t>plateforme</a:t>
            </a:r>
            <a:r>
              <a:rPr lang="en-US" dirty="0"/>
              <a:t> technique </a:t>
            </a:r>
            <a:r>
              <a:rPr lang="en-US" dirty="0" err="1"/>
              <a:t>sur</a:t>
            </a:r>
            <a:r>
              <a:rPr lang="en-US" dirty="0"/>
              <a:t> </a:t>
            </a:r>
            <a:r>
              <a:rPr lang="en-US" dirty="0" err="1"/>
              <a:t>laquelle</a:t>
            </a:r>
            <a:r>
              <a:rPr lang="en-US" dirty="0"/>
              <a:t> repose les applications “Windows Store</a:t>
            </a:r>
            <a:r>
              <a:rPr lang="en-US" dirty="0" smtClean="0"/>
              <a:t>”.</a:t>
            </a:r>
          </a:p>
          <a:p>
            <a:endParaRPr lang="en-US" dirty="0"/>
          </a:p>
          <a:p>
            <a:r>
              <a:rPr lang="fr-FR" dirty="0" smtClean="0"/>
              <a:t>Fourni un ensemble d’API pour faciliter la création d’applications pour le Windows Store.</a:t>
            </a:r>
          </a:p>
          <a:p>
            <a:endParaRPr lang="fr-FR" dirty="0" smtClean="0"/>
          </a:p>
          <a:p>
            <a:r>
              <a:rPr lang="fr-FR" dirty="0" smtClean="0"/>
              <a:t>Ces API utilisent les fonctionnalités et services exposées par Windows.</a:t>
            </a: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WinRT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0128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609</TotalTime>
  <Words>756</Words>
  <Application>Microsoft Office PowerPoint</Application>
  <PresentationFormat>Affichage à l'écran (4:3)</PresentationFormat>
  <Paragraphs>116</Paragraphs>
  <Slides>26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0" baseType="lpstr">
      <vt:lpstr>Calibri</vt:lpstr>
      <vt:lpstr>Candara</vt:lpstr>
      <vt:lpstr>Symbol</vt:lpstr>
      <vt:lpstr>Waveform</vt:lpstr>
      <vt:lpstr>Cours 7 </vt:lpstr>
      <vt:lpstr>Une nouvelle experience utilisateur avec Modern UI</vt:lpstr>
      <vt:lpstr>Un cycle de vie contrôlé (1)</vt:lpstr>
      <vt:lpstr>Un cycle de vie contrôlé (2)</vt:lpstr>
      <vt:lpstr>Un cycle de vie contrôlé (3)</vt:lpstr>
      <vt:lpstr>Déployer une application</vt:lpstr>
      <vt:lpstr>Windows RT</vt:lpstr>
      <vt:lpstr>Attention…</vt:lpstr>
      <vt:lpstr>WinRT</vt:lpstr>
      <vt:lpstr>WinRT : plateforme applicative </vt:lpstr>
      <vt:lpstr>TP : faire un "Hello World"</vt:lpstr>
      <vt:lpstr>La stratégie de Microsoft</vt:lpstr>
      <vt:lpstr>Un mot sur Windows Phone 8 (1)</vt:lpstr>
      <vt:lpstr>Un mot sur Windows Phone 8 (2)</vt:lpstr>
      <vt:lpstr>TP : ouverture d'un second formulaire</vt:lpstr>
      <vt:lpstr>Elements d’ergonomie</vt:lpstr>
      <vt:lpstr>La page (1)</vt:lpstr>
      <vt:lpstr>La page (2)</vt:lpstr>
      <vt:lpstr>La page (3)</vt:lpstr>
      <vt:lpstr>La page (4)</vt:lpstr>
      <vt:lpstr>Le panoramique</vt:lpstr>
      <vt:lpstr>Les vignettes dynamiques</vt:lpstr>
      <vt:lpstr>Mécanismes de notification</vt:lpstr>
      <vt:lpstr>La « Charm Bar »</vt:lpstr>
      <vt:lpstr>Les barres d’applications (1)</vt:lpstr>
      <vt:lpstr>Les barres d’applications (2)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 5  </dc:title>
  <cp:lastModifiedBy>Bastien</cp:lastModifiedBy>
  <cp:revision>35</cp:revision>
  <dcterms:modified xsi:type="dcterms:W3CDTF">2013-12-11T12:20:29Z</dcterms:modified>
</cp:coreProperties>
</file>